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161" r:id="rId1"/>
  </p:sldMasterIdLst>
  <p:sldIdLst>
    <p:sldId id="256" r:id="rId2"/>
    <p:sldId id="263" r:id="rId3"/>
    <p:sldId id="257" r:id="rId4"/>
    <p:sldId id="258" r:id="rId5"/>
    <p:sldId id="267" r:id="rId6"/>
    <p:sldId id="259" r:id="rId7"/>
    <p:sldId id="260" r:id="rId8"/>
    <p:sldId id="271" r:id="rId9"/>
    <p:sldId id="266" r:id="rId10"/>
    <p:sldId id="265" r:id="rId11"/>
    <p:sldId id="268" r:id="rId12"/>
    <p:sldId id="269" r:id="rId13"/>
    <p:sldId id="264" r:id="rId14"/>
    <p:sldId id="261" r:id="rId15"/>
    <p:sldId id="262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4" d="100"/>
          <a:sy n="74" d="100"/>
        </p:scale>
        <p:origin x="-195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over-TextureForeGrou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796303"/>
            <a:ext cx="7086600" cy="1847850"/>
          </a:xfrm>
        </p:spPr>
        <p:txBody>
          <a:bodyPr vert="horz" lIns="91440" tIns="45720" rIns="91440" bIns="45720" rtlCol="0" anchor="b" anchorCtr="0">
            <a:noAutofit/>
            <a:scene3d>
              <a:camera prst="orthographicFront"/>
              <a:lightRig rig="threePt" dir="t">
                <a:rot lat="0" lon="0" rev="10800000"/>
              </a:lightRig>
            </a:scene3d>
            <a:sp3d extrusionH="25400">
              <a:bevelT w="12700" h="12700" prst="relaxedInset"/>
              <a:bevelB w="12700" h="12700" prst="relaxedInset"/>
            </a:sp3d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540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19050" dir="4200000" algn="ctr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66565"/>
            <a:ext cx="7086600" cy="1752600"/>
          </a:xfrm>
        </p:spPr>
        <p:txBody>
          <a:bodyPr vert="horz" lIns="91440" tIns="45720" rIns="91440" bIns="45720" rtlCol="0" anchor="t" anchorCtr="0">
            <a:noAutofit/>
            <a:scene3d>
              <a:camera prst="orthographicFront"/>
              <a:lightRig rig="threePt" dir="t">
                <a:rot lat="0" lon="0" rev="10800000"/>
              </a:lightRig>
            </a:scene3d>
            <a:sp3d extrusionH="25400">
              <a:bevelT w="12700" h="12700" prst="relaxedInset"/>
              <a:bevelB w="12700" h="12700" prst="relaxedInset"/>
            </a:sp3d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19050" dir="4200000" algn="ctr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88423" y="6221506"/>
            <a:ext cx="2743200" cy="365125"/>
          </a:xfrm>
        </p:spPr>
        <p:txBody>
          <a:bodyPr/>
          <a:lstStyle/>
          <a:p>
            <a:fld id="{54AB02A5-4FE5-49D9-9E24-09F23B90C450}" type="datetimeFigureOut">
              <a:rPr lang="en-US" smtClean="0"/>
              <a:pPr/>
              <a:t>10/1/14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295400" y="6221506"/>
            <a:ext cx="2743200" cy="365125"/>
          </a:xfrm>
        </p:spPr>
        <p:txBody>
          <a:bodyPr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9025" y="3765177"/>
            <a:ext cx="7272338" cy="1098176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78013" y="777240"/>
            <a:ext cx="4294363" cy="2866913"/>
          </a:xfrm>
          <a:ln w="76200" cmpd="dbl">
            <a:solidFill>
              <a:schemeClr val="tx1"/>
            </a:solidFill>
            <a:miter lim="800000"/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89025" y="4867836"/>
            <a:ext cx="7272338" cy="126402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59293-0327-7C4A-8282-2025E9E1CF1D}" type="datetimeFigureOut">
              <a:rPr lang="en-US" smtClean="0"/>
              <a:pPr/>
              <a:t>10/1/14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6F929-4EAC-1041-BA8E-CA3DE33BA8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59293-0327-7C4A-8282-2025E9E1CF1D}" type="datetimeFigureOut">
              <a:rPr lang="en-US" smtClean="0"/>
              <a:pPr/>
              <a:t>10/1/14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6F929-4EAC-1041-BA8E-CA3DE33BA8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6588" y="609600"/>
            <a:ext cx="15240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89024" y="609600"/>
            <a:ext cx="5921376" cy="5516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59293-0327-7C4A-8282-2025E9E1CF1D}" type="datetimeFigureOut">
              <a:rPr lang="en-US" smtClean="0"/>
              <a:pPr/>
              <a:t>10/1/14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6F929-4EAC-1041-BA8E-CA3DE33BA8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59293-0327-7C4A-8282-2025E9E1CF1D}" type="datetimeFigureOut">
              <a:rPr lang="en-US" smtClean="0"/>
              <a:pPr/>
              <a:t>10/1/14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6F929-4EAC-1041-BA8E-CA3DE33BA8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792224"/>
            <a:ext cx="7086600" cy="1847088"/>
          </a:xfrm>
        </p:spPr>
        <p:txBody>
          <a:bodyPr vert="horz" lIns="91440" tIns="45720" rIns="91440" bIns="45720" rtlCol="0" anchor="b" anchorCtr="0">
            <a:noAutofit/>
            <a:scene3d>
              <a:camera prst="orthographicFront"/>
              <a:lightRig rig="threePt" dir="t">
                <a:rot lat="0" lon="0" rev="10800000"/>
              </a:lightRig>
            </a:scene3d>
            <a:sp3d extrusionH="25400">
              <a:bevelT w="12700" h="12700" prst="relaxedInset"/>
              <a:bevelB w="12700" h="12700" prst="relaxedInset"/>
            </a:sp3d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5400" b="1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19050" dir="4200000" algn="ctr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3666744"/>
            <a:ext cx="7086600" cy="1755648"/>
          </a:xfrm>
        </p:spPr>
        <p:txBody>
          <a:bodyPr vert="horz" lIns="91440" tIns="45720" rIns="91440" bIns="45720" rtlCol="0" anchor="t" anchorCtr="0">
            <a:noAutofit/>
            <a:scene3d>
              <a:camera prst="orthographicFront"/>
              <a:lightRig rig="threePt" dir="t">
                <a:rot lat="0" lon="0" rev="10800000"/>
              </a:lightRig>
            </a:scene3d>
            <a:sp3d extrusionH="25400">
              <a:bevelT w="12700" h="12700" prst="relaxedInset"/>
              <a:bevelB w="12700" h="12700" prst="relaxedInset"/>
            </a:sp3d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Font typeface="Wingdings" pitchFamily="2" charset="2"/>
              <a:buNone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19050" dir="4200000" algn="ctr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B02A5-4FE5-49D9-9E24-09F23B90C450}" type="datetimeFigureOut">
              <a:rPr lang="en-US" smtClean="0"/>
              <a:pPr/>
              <a:t>10/1/14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9024" y="274637"/>
            <a:ext cx="7272339" cy="133900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89023" y="1816100"/>
            <a:ext cx="3429000" cy="43100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32363" y="1816100"/>
            <a:ext cx="3429000" cy="43100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59293-0327-7C4A-8282-2025E9E1CF1D}" type="datetimeFigureOut">
              <a:rPr lang="en-US" smtClean="0"/>
              <a:pPr/>
              <a:t>10/1/14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6F929-4EAC-1041-BA8E-CA3DE33BA8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9024" y="274637"/>
            <a:ext cx="7272339" cy="1339009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89024" y="1688679"/>
            <a:ext cx="3429000" cy="8270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89024" y="2590800"/>
            <a:ext cx="3429000" cy="35353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2363" y="1688679"/>
            <a:ext cx="3429000" cy="8270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32363" y="2590800"/>
            <a:ext cx="3429000" cy="35353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59293-0327-7C4A-8282-2025E9E1CF1D}" type="datetimeFigureOut">
              <a:rPr lang="en-US" smtClean="0"/>
              <a:pPr/>
              <a:t>10/1/14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6F929-4EAC-1041-BA8E-CA3DE33BA8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59293-0327-7C4A-8282-2025E9E1CF1D}" type="datetimeFigureOut">
              <a:rPr lang="en-US" smtClean="0"/>
              <a:pPr/>
              <a:t>10/1/14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6F929-4EAC-1041-BA8E-CA3DE33BA8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59293-0327-7C4A-8282-2025E9E1CF1D}" type="datetimeFigureOut">
              <a:rPr lang="en-US" smtClean="0"/>
              <a:pPr/>
              <a:t>10/1/14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6F929-4EAC-1041-BA8E-CA3DE33BA8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729" y="381000"/>
            <a:ext cx="3429000" cy="1649506"/>
          </a:xfrm>
        </p:spPr>
        <p:txBody>
          <a:bodyPr anchor="b"/>
          <a:lstStyle>
            <a:lvl1pPr algn="ctr">
              <a:lnSpc>
                <a:spcPct val="1000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30588" y="381000"/>
            <a:ext cx="3429000" cy="57451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84729" y="2057401"/>
            <a:ext cx="3429000" cy="36576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59293-0327-7C4A-8282-2025E9E1CF1D}" type="datetimeFigureOut">
              <a:rPr lang="en-US" smtClean="0"/>
              <a:pPr/>
              <a:t>10/1/14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2363" y="739588"/>
            <a:ext cx="3429000" cy="1290380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88136" y="779929"/>
            <a:ext cx="3429000" cy="4935071"/>
          </a:xfrm>
          <a:ln w="76200" cmpd="dbl">
            <a:solidFill>
              <a:schemeClr val="tx1"/>
            </a:solidFill>
            <a:miter lim="800000"/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32363" y="2057400"/>
            <a:ext cx="3429000" cy="3657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59293-0327-7C4A-8282-2025E9E1CF1D}" type="datetimeFigureOut">
              <a:rPr lang="en-US" smtClean="0"/>
              <a:pPr/>
              <a:t>10/1/14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6F929-4EAC-1041-BA8E-CA3DE33BA8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89024" y="274637"/>
            <a:ext cx="7272339" cy="13390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89024" y="1801906"/>
            <a:ext cx="7272339" cy="43242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02187" y="6356350"/>
            <a:ext cx="24294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D359293-0327-7C4A-8282-2025E9E1CF1D}" type="datetimeFigureOut">
              <a:rPr lang="en-US" smtClean="0"/>
              <a:pPr/>
              <a:t>10/1/14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20393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DA6F929-4EAC-1041-BA8E-CA3DE33BA84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62" r:id="rId1"/>
    <p:sldLayoutId id="2147484163" r:id="rId2"/>
    <p:sldLayoutId id="2147484164" r:id="rId3"/>
    <p:sldLayoutId id="2147484165" r:id="rId4"/>
    <p:sldLayoutId id="2147484166" r:id="rId5"/>
    <p:sldLayoutId id="2147484167" r:id="rId6"/>
    <p:sldLayoutId id="2147484168" r:id="rId7"/>
    <p:sldLayoutId id="2147484169" r:id="rId8"/>
    <p:sldLayoutId id="2147484170" r:id="rId9"/>
    <p:sldLayoutId id="2147484171" r:id="rId10"/>
    <p:sldLayoutId id="2147484172" r:id="rId11"/>
    <p:sldLayoutId id="2147484173" r:id="rId12"/>
  </p:sldLayoutIdLst>
  <p:txStyles>
    <p:titleStyle>
      <a:lvl1pPr algn="ctr" defTabSz="914400" rtl="0" eaLnBrk="1" latinLnBrk="0" hangingPunct="1">
        <a:lnSpc>
          <a:spcPts val="5200"/>
        </a:lnSpc>
        <a:spcBef>
          <a:spcPct val="0"/>
        </a:spcBef>
        <a:buNone/>
        <a:defRPr sz="4800" b="1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" pitchFamily="2" charset="2"/>
        <a:buChar char="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" pitchFamily="2" charset="2"/>
        <a:buChar char="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" pitchFamily="2" charset="2"/>
        <a:buChar char="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" pitchFamily="2" charset="2"/>
        <a:buChar char="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" pitchFamily="2" charset="2"/>
        <a:buChar char="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w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mailto:Jlrussell@eiu.edu" TargetMode="External"/><Relationship Id="rId4" Type="http://schemas.openxmlformats.org/officeDocument/2006/relationships/hyperlink" Target="mailto:ksulliva@isbe.net" TargetMode="External"/><Relationship Id="rId5" Type="http://schemas.openxmlformats.org/officeDocument/2006/relationships/image" Target="../media/image6.wmf"/><Relationship Id="rId1" Type="http://schemas.openxmlformats.org/officeDocument/2006/relationships/slideLayout" Target="../slideLayouts/slideLayout7.xml"/><Relationship Id="rId2" Type="http://schemas.openxmlformats.org/officeDocument/2006/relationships/hyperlink" Target="mailto:Jhunt2@luc.edu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4412875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 </a:t>
            </a:r>
            <a:br>
              <a:rPr lang="en-US" b="1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667" dirty="0" smtClean="0"/>
              <a:t/>
            </a:r>
            <a:br>
              <a:rPr lang="en-US" sz="2667" dirty="0" smtClean="0"/>
            </a:br>
            <a:r>
              <a:rPr lang="en-US" sz="2667" dirty="0" smtClean="0"/>
              <a:t/>
            </a:r>
            <a:br>
              <a:rPr lang="en-US" sz="2667" dirty="0" smtClean="0"/>
            </a:br>
            <a:r>
              <a:rPr lang="en-US" sz="3111" dirty="0" smtClean="0"/>
              <a:t>Higher Education Program Redesign:  </a:t>
            </a:r>
            <a:br>
              <a:rPr lang="en-US" sz="3111" dirty="0" smtClean="0"/>
            </a:br>
            <a:r>
              <a:rPr lang="en-US" sz="3111" dirty="0" smtClean="0"/>
              <a:t>     New </a:t>
            </a:r>
            <a:r>
              <a:rPr lang="en-US" sz="3111" b="1" dirty="0"/>
              <a:t>General ISBE Standards for Elementary and Middle School Literacy</a:t>
            </a:r>
            <a:r>
              <a:rPr lang="en-US" sz="3111" dirty="0" smtClean="0"/>
              <a:t> 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3111" dirty="0" smtClean="0">
                <a:latin typeface="Apple Chancery"/>
                <a:cs typeface="Apple Chancery"/>
              </a:rPr>
              <a:t>IRC </a:t>
            </a:r>
            <a:br>
              <a:rPr lang="en-US" sz="3111" dirty="0" smtClean="0">
                <a:latin typeface="Apple Chancery"/>
                <a:cs typeface="Apple Chancery"/>
              </a:rPr>
            </a:br>
            <a:r>
              <a:rPr lang="en-US" sz="3111" dirty="0" smtClean="0">
                <a:latin typeface="Apple Chancery"/>
                <a:cs typeface="Apple Chancery"/>
              </a:rPr>
              <a:t>Thursday, Oct. 2</a:t>
            </a:r>
            <a:r>
              <a:rPr lang="en-US" sz="3111" baseline="30000" dirty="0" smtClean="0">
                <a:latin typeface="Apple Chancery"/>
                <a:cs typeface="Apple Chancery"/>
              </a:rPr>
              <a:t>nd</a:t>
            </a:r>
            <a:r>
              <a:rPr lang="en-US" sz="3111" dirty="0" smtClean="0">
                <a:latin typeface="Apple Chancery"/>
                <a:cs typeface="Apple Chancery"/>
              </a:rPr>
              <a:t/>
            </a:r>
            <a:br>
              <a:rPr lang="en-US" sz="3111" dirty="0" smtClean="0">
                <a:latin typeface="Apple Chancery"/>
                <a:cs typeface="Apple Chancery"/>
              </a:rPr>
            </a:br>
            <a:r>
              <a:rPr lang="en-US" sz="3111" dirty="0" smtClean="0">
                <a:latin typeface="Apple Chancery"/>
                <a:cs typeface="Apple Chancery"/>
              </a:rPr>
              <a:t>9:15 – 10:15 Lincoln Bond</a:t>
            </a:r>
            <a:endParaRPr lang="en-US" sz="3111" dirty="0">
              <a:latin typeface="Apple Chancery"/>
              <a:cs typeface="Apple Chancery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412875"/>
            <a:ext cx="7086600" cy="1827276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Jane </a:t>
            </a:r>
            <a:r>
              <a:rPr lang="en-US" dirty="0"/>
              <a:t>Hunt</a:t>
            </a:r>
            <a:br>
              <a:rPr lang="en-US" dirty="0"/>
            </a:br>
            <a:r>
              <a:rPr lang="en-US" dirty="0"/>
              <a:t>    </a:t>
            </a:r>
            <a:r>
              <a:rPr lang="en-US" dirty="0" smtClean="0"/>
              <a:t> Loyola </a:t>
            </a:r>
            <a:r>
              <a:rPr lang="en-US" dirty="0"/>
              <a:t>University, Chicago</a:t>
            </a:r>
            <a:endParaRPr lang="en-US" dirty="0" smtClean="0"/>
          </a:p>
          <a:p>
            <a:pPr algn="l"/>
            <a:r>
              <a:rPr lang="en-US" dirty="0" smtClean="0"/>
              <a:t>Joy Russell</a:t>
            </a:r>
          </a:p>
          <a:p>
            <a:pPr algn="l"/>
            <a:r>
              <a:rPr lang="en-US" dirty="0" smtClean="0"/>
              <a:t>      Eastern </a:t>
            </a:r>
            <a:r>
              <a:rPr lang="en-US" dirty="0"/>
              <a:t>Illinois University</a:t>
            </a:r>
            <a:endParaRPr lang="en-US" dirty="0" smtClean="0"/>
          </a:p>
          <a:p>
            <a:pPr algn="l"/>
            <a:r>
              <a:rPr lang="en-US" dirty="0" err="1" smtClean="0"/>
              <a:t>Kellee</a:t>
            </a:r>
            <a:r>
              <a:rPr lang="en-US" dirty="0" smtClean="0"/>
              <a:t> </a:t>
            </a:r>
            <a:r>
              <a:rPr lang="en-US" dirty="0"/>
              <a:t>Sullivan, ISBE</a:t>
            </a:r>
          </a:p>
          <a:p>
            <a:endParaRPr lang="en-US" dirty="0"/>
          </a:p>
        </p:txBody>
      </p:sp>
      <p:grpSp>
        <p:nvGrpSpPr>
          <p:cNvPr id="8" name="Group 4"/>
          <p:cNvGrpSpPr>
            <a:grpSpLocks/>
          </p:cNvGrpSpPr>
          <p:nvPr/>
        </p:nvGrpSpPr>
        <p:grpSpPr bwMode="auto">
          <a:xfrm>
            <a:off x="6021380" y="1659816"/>
            <a:ext cx="2436820" cy="1301502"/>
            <a:chOff x="7026" y="132"/>
            <a:chExt cx="4711" cy="2570"/>
          </a:xfrm>
        </p:grpSpPr>
        <p:pic>
          <p:nvPicPr>
            <p:cNvPr id="9" name="Picture 2" descr="MCj04107870000[1]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8254" y="132"/>
              <a:ext cx="3483" cy="2570"/>
            </a:xfrm>
            <a:prstGeom prst="rect">
              <a:avLst/>
            </a:prstGeom>
            <a:noFill/>
          </p:spPr>
        </p:pic>
        <p:sp>
          <p:nvSpPr>
            <p:cNvPr id="10" name="Text Box 3"/>
            <p:cNvSpPr txBox="1">
              <a:spLocks noChangeArrowheads="1"/>
            </p:cNvSpPr>
            <p:nvPr/>
          </p:nvSpPr>
          <p:spPr bwMode="auto">
            <a:xfrm>
              <a:off x="7026" y="1437"/>
              <a:ext cx="3009" cy="1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4800" b="0" i="1" u="none" strike="noStrike" cap="none" normalizeH="0" baseline="0">
                  <a:ln>
                    <a:noFill/>
                  </a:ln>
                  <a:solidFill>
                    <a:srgbClr val="1F497D"/>
                  </a:solidFill>
                  <a:effectLst/>
                  <a:latin typeface="Cambria" pitchFamily="-84" charset="0"/>
                  <a:ea typeface="Times New Roman" pitchFamily="-84" charset="0"/>
                </a:rPr>
                <a:t>CIRP</a:t>
              </a: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84" charset="0"/>
                <a:ea typeface="Times New Roman" pitchFamily="-84" charset="0"/>
              </a:endParaRP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Structure of the Standards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A. Literacy Curriculum  (i.e., science of reading, development of skills, CCSS ELA, cohesive curriculum) </a:t>
            </a:r>
          </a:p>
          <a:p>
            <a:pPr>
              <a:buNone/>
            </a:pPr>
            <a:r>
              <a:rPr lang="en-US" dirty="0" smtClean="0"/>
              <a:t>The Language and Literacy Curriculum – ELEM</a:t>
            </a:r>
          </a:p>
          <a:p>
            <a:pPr>
              <a:buNone/>
            </a:pPr>
            <a:r>
              <a:rPr lang="en-US" dirty="0" smtClean="0"/>
              <a:t>The Disciplinary Literacy Curriculum – Middle Grades Content</a:t>
            </a:r>
          </a:p>
          <a:p>
            <a:pPr>
              <a:buNone/>
            </a:pPr>
            <a:r>
              <a:rPr lang="en-US" dirty="0" smtClean="0"/>
              <a:t>The Language, Literacy and Literature Curriculum – Middle Grades ELA</a:t>
            </a:r>
          </a:p>
          <a:p>
            <a:r>
              <a:rPr lang="en-US" dirty="0" smtClean="0"/>
              <a:t>B. Foundational knowledge  (i.e., language, alphabetic code, text, literature - MG)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871663" y="274638"/>
            <a:ext cx="7272337" cy="1338262"/>
          </a:xfrm>
        </p:spPr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067289" y="1801813"/>
            <a:ext cx="7396315" cy="4324350"/>
          </a:xfrm>
        </p:spPr>
        <p:txBody>
          <a:bodyPr>
            <a:normAutofit/>
          </a:bodyPr>
          <a:lstStyle/>
          <a:p>
            <a:r>
              <a:rPr lang="en-US" dirty="0" smtClean="0"/>
              <a:t>C. Using Research-Based Approaches  (i.e., decoding, fluency, reading comprehension, writing, speaking and listening, vocabulary)</a:t>
            </a:r>
          </a:p>
          <a:p>
            <a:r>
              <a:rPr lang="en-US" dirty="0" smtClean="0"/>
              <a:t>D. Materials, Texts and Technology  (i.e., diverse texts, selection of 1-6, 5-8 reading materials, culturally responsive, non-print resources) </a:t>
            </a:r>
          </a:p>
          <a:p>
            <a:r>
              <a:rPr lang="en-US" dirty="0" smtClean="0"/>
              <a:t>E. Monitoring Student Learning through Assessment (i.e., various forms of developmentally appropriate assessments, use of data, communication, feedback, self assessment, program evaluation) 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0055" y="143382"/>
            <a:ext cx="4422483" cy="16584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Structure, cont.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F. Meeting the Needs of Diverse Learners (i.e., cultural, linguistic, cognitive, academic, physical, social and emotional differences, strengths and needs, professional collaboration, data based decision making, explicit instruction) </a:t>
            </a:r>
          </a:p>
          <a:p>
            <a:r>
              <a:rPr lang="en-US" dirty="0" smtClean="0"/>
              <a:t>G. Constructing a Supportive Language and Literacy Environment (i.e., motivation, engagement, choice, collaboration)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ISBE New Program Deadline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Deadline for elementary 1 – 6 programs: Feb. 1, 2017</a:t>
            </a:r>
          </a:p>
          <a:p>
            <a:r>
              <a:rPr lang="en-US" dirty="0" smtClean="0"/>
              <a:t>Deadline for new middle grades 5 – 8 programs: Feb.1, 2018</a:t>
            </a:r>
          </a:p>
          <a:p>
            <a:r>
              <a:rPr lang="en-US" dirty="0" smtClean="0"/>
              <a:t>http://</a:t>
            </a:r>
            <a:r>
              <a:rPr lang="en-US" dirty="0" err="1" smtClean="0"/>
              <a:t>isbe.net/rules/archive/default.htm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7810" y="4042998"/>
            <a:ext cx="3130439" cy="20831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pic>
        <p:nvPicPr>
          <p:cNvPr id="14" name="Content Placeholder 13" descr="time for questions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8740" r="-18740"/>
          <a:stretch>
            <a:fillRect/>
          </a:stretch>
        </p:blipFill>
        <p:spPr/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70766" y="274638"/>
            <a:ext cx="8973235" cy="1338262"/>
          </a:xfrm>
        </p:spPr>
        <p:txBody>
          <a:bodyPr/>
          <a:lstStyle/>
          <a:p>
            <a:r>
              <a:rPr lang="en-US" dirty="0" smtClean="0"/>
              <a:t>Contact 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871663" y="1801813"/>
            <a:ext cx="7272337" cy="4324350"/>
          </a:xfrm>
        </p:spPr>
        <p:txBody>
          <a:bodyPr/>
          <a:lstStyle/>
          <a:p>
            <a:r>
              <a:rPr lang="en-US" dirty="0" smtClean="0"/>
              <a:t>Jane Hunt, Ed.D.     </a:t>
            </a:r>
            <a:r>
              <a:rPr lang="en-US" dirty="0" smtClean="0">
                <a:hlinkClick r:id="rId2"/>
              </a:rPr>
              <a:t>Jhunt2@luc.edu</a:t>
            </a:r>
            <a:endParaRPr lang="en-US" dirty="0" smtClean="0"/>
          </a:p>
          <a:p>
            <a:r>
              <a:rPr lang="en-US" dirty="0" smtClean="0"/>
              <a:t>Joy Russell, Ph.D.   </a:t>
            </a:r>
            <a:r>
              <a:rPr lang="en-US" dirty="0" smtClean="0">
                <a:hlinkClick r:id="rId3"/>
              </a:rPr>
              <a:t>Jlrussell@eiu.edu</a:t>
            </a:r>
            <a:endParaRPr lang="en-US" dirty="0" smtClean="0"/>
          </a:p>
          <a:p>
            <a:r>
              <a:rPr lang="en-US" dirty="0" err="1" smtClean="0"/>
              <a:t>Kellee</a:t>
            </a:r>
            <a:r>
              <a:rPr lang="en-US" dirty="0" smtClean="0"/>
              <a:t> Sullivan        </a:t>
            </a:r>
            <a:r>
              <a:rPr lang="en-US" dirty="0" smtClean="0">
                <a:hlinkClick r:id="rId4"/>
              </a:rPr>
              <a:t>ksulliva@isbe.net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grpSp>
        <p:nvGrpSpPr>
          <p:cNvPr id="5" name="Group 4"/>
          <p:cNvGrpSpPr>
            <a:grpSpLocks/>
          </p:cNvGrpSpPr>
          <p:nvPr/>
        </p:nvGrpSpPr>
        <p:grpSpPr bwMode="auto">
          <a:xfrm>
            <a:off x="3584560" y="3996952"/>
            <a:ext cx="2436820" cy="1301502"/>
            <a:chOff x="7026" y="132"/>
            <a:chExt cx="4711" cy="2570"/>
          </a:xfrm>
        </p:grpSpPr>
        <p:pic>
          <p:nvPicPr>
            <p:cNvPr id="6" name="Picture 2" descr="MCj04107870000[1]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8254" y="132"/>
              <a:ext cx="3483" cy="2570"/>
            </a:xfrm>
            <a:prstGeom prst="rect">
              <a:avLst/>
            </a:prstGeom>
            <a:noFill/>
          </p:spPr>
        </p:pic>
        <p:sp>
          <p:nvSpPr>
            <p:cNvPr id="7" name="Text Box 3"/>
            <p:cNvSpPr txBox="1">
              <a:spLocks noChangeArrowheads="1"/>
            </p:cNvSpPr>
            <p:nvPr/>
          </p:nvSpPr>
          <p:spPr bwMode="auto">
            <a:xfrm>
              <a:off x="7026" y="1437"/>
              <a:ext cx="3009" cy="1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4800" b="0" i="1" u="none" strike="noStrike" cap="none" normalizeH="0" baseline="0">
                  <a:ln>
                    <a:noFill/>
                  </a:ln>
                  <a:solidFill>
                    <a:srgbClr val="1F497D"/>
                  </a:solidFill>
                  <a:effectLst/>
                  <a:latin typeface="Cambria" pitchFamily="-84" charset="0"/>
                  <a:ea typeface="Times New Roman" pitchFamily="-84" charset="0"/>
                </a:rPr>
                <a:t>CIRP</a:t>
              </a: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84" charset="0"/>
                <a:ea typeface="Times New Roman" pitchFamily="-84" charset="0"/>
              </a:endParaRP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69607" y="1205920"/>
            <a:ext cx="8674394" cy="5652080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3840" dirty="0" smtClean="0"/>
              <a:t>The purpose for the development and use of the new </a:t>
            </a:r>
            <a:r>
              <a:rPr lang="en-US" sz="3840" smtClean="0"/>
              <a:t>standards is </a:t>
            </a:r>
            <a:endParaRPr lang="en-US" sz="3840" dirty="0" smtClean="0"/>
          </a:p>
          <a:p>
            <a:r>
              <a:rPr lang="en-US" sz="3840" dirty="0" smtClean="0"/>
              <a:t>to more effectively prepare teachers to teach the CCSS ELA in new grade span configurations,</a:t>
            </a:r>
          </a:p>
          <a:p>
            <a:r>
              <a:rPr lang="en-US" sz="3840" dirty="0" smtClean="0"/>
              <a:t>to teach in accordance with the IPTS, </a:t>
            </a:r>
          </a:p>
          <a:p>
            <a:r>
              <a:rPr lang="en-US" sz="3840" dirty="0" smtClean="0"/>
              <a:t>to meet the needs of today’s diverse learners across all Illinois schools,</a:t>
            </a:r>
          </a:p>
          <a:p>
            <a:r>
              <a:rPr lang="en-US" sz="3840" dirty="0" smtClean="0"/>
              <a:t>to address the new ISBE licensing grade level configurations,</a:t>
            </a:r>
          </a:p>
          <a:p>
            <a:r>
              <a:rPr lang="en-US" sz="3840" dirty="0" smtClean="0"/>
              <a:t>to design standards to support development of new programs for middle grade content area and ELA teaching endorsements</a:t>
            </a:r>
          </a:p>
          <a:p>
            <a:r>
              <a:rPr lang="en-US" sz="3840" dirty="0" smtClean="0"/>
              <a:t>And, to ensure that teacher candidates experience a more robust preparation in the teaching of literacy skills across elementary and middle grades in all classrooms.</a:t>
            </a:r>
            <a:endParaRPr lang="en-US" sz="384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9999" y="401920"/>
            <a:ext cx="2248239" cy="14906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US" dirty="0" smtClean="0"/>
              <a:t>EMAG (Elementary and Middle School Advisory Group – ISBE)</a:t>
            </a:r>
          </a:p>
          <a:p>
            <a:pPr lvl="0"/>
            <a:r>
              <a:rPr lang="en-US" dirty="0" smtClean="0"/>
              <a:t>ELA Standards Writing Team ( Tim Shanahan, Jane Hunt, Joy Russell, Cindy Dooley)</a:t>
            </a:r>
          </a:p>
          <a:p>
            <a:pPr lvl="0"/>
            <a:r>
              <a:rPr lang="en-US" dirty="0" smtClean="0"/>
              <a:t>Reviews and rewrites by </a:t>
            </a:r>
            <a:r>
              <a:rPr lang="en-US" dirty="0"/>
              <a:t>ISBE standards </a:t>
            </a:r>
            <a:r>
              <a:rPr lang="en-US" dirty="0" smtClean="0"/>
              <a:t>writers</a:t>
            </a:r>
          </a:p>
          <a:p>
            <a:r>
              <a:rPr lang="en-US" dirty="0" smtClean="0"/>
              <a:t>Elementary Standards Part 20 Adopted at 37 Ill. Reg. 16664, effective October 2, 2013</a:t>
            </a:r>
          </a:p>
          <a:p>
            <a:r>
              <a:rPr lang="en-US" dirty="0" smtClean="0"/>
              <a:t>Middle Grades Standards Part 21 Adopted at 37 Ill. Reg. 16691, effective October 2, 2013 </a:t>
            </a:r>
          </a:p>
          <a:p>
            <a:endParaRPr lang="en-US" dirty="0" smtClean="0"/>
          </a:p>
          <a:p>
            <a:pPr lvl="0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Foundation for ELA Standards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charset="2"/>
              <a:buChar char="ü"/>
            </a:pPr>
            <a:r>
              <a:rPr lang="en-US" dirty="0" smtClean="0"/>
              <a:t>CCSS ELA for K – 5 and 6-12 ELA (Adopted June 2010 in Illinois) </a:t>
            </a:r>
          </a:p>
          <a:p>
            <a:pPr>
              <a:buFont typeface="Wingdings" charset="2"/>
              <a:buChar char="ü"/>
            </a:pPr>
            <a:r>
              <a:rPr lang="en-US" dirty="0" smtClean="0"/>
              <a:t>ISBE IPTS   2013   (Standard 6: Reading, Writing, and Oral Communication in addition to all other standards)</a:t>
            </a:r>
          </a:p>
          <a:p>
            <a:pPr>
              <a:buFont typeface="Wingdings" charset="2"/>
              <a:buChar char="ü"/>
            </a:pPr>
            <a:r>
              <a:rPr lang="en-US" dirty="0" smtClean="0"/>
              <a:t>NCTE K – 12 (1996) and revised grades 7 – 12 (2012)</a:t>
            </a:r>
          </a:p>
          <a:p>
            <a:pPr>
              <a:buFont typeface="Wingdings" charset="2"/>
              <a:buChar char="ü"/>
            </a:pPr>
            <a:r>
              <a:rPr lang="en-US" dirty="0" err="1" smtClean="0"/>
              <a:t>InTASC</a:t>
            </a:r>
            <a:r>
              <a:rPr lang="en-US" dirty="0" smtClean="0"/>
              <a:t> Model Core Teaching Standards (2011)</a:t>
            </a:r>
          </a:p>
          <a:p>
            <a:pPr>
              <a:buFont typeface="Wingdings" charset="2"/>
              <a:buChar char="ü"/>
            </a:pPr>
            <a:r>
              <a:rPr lang="en-US" dirty="0" smtClean="0"/>
              <a:t>IRA  (2010)                             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Proper Perspective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“Content standards provide direction. However, a set of standards is not, and should not be thought of as, a curriculum.”</a:t>
            </a:r>
          </a:p>
          <a:p>
            <a:pPr>
              <a:buNone/>
            </a:pPr>
            <a:r>
              <a:rPr lang="en-US" dirty="0" smtClean="0"/>
              <a:t>From: Carol Ann Tomlinson and Tonya R. Moon.(2013). </a:t>
            </a:r>
            <a:r>
              <a:rPr lang="en-US" i="1" dirty="0" smtClean="0"/>
              <a:t>Assessment and Student Success in a Differentiated Classroom</a:t>
            </a:r>
            <a:r>
              <a:rPr lang="en-US" dirty="0" smtClean="0"/>
              <a:t>, Alexandria, VA: ASCD, </a:t>
            </a:r>
            <a:r>
              <a:rPr lang="en-US" dirty="0" err="1" smtClean="0"/>
              <a:t>p</a:t>
            </a:r>
            <a:r>
              <a:rPr lang="en-US" dirty="0" smtClean="0"/>
              <a:t>. 29.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9369" y="4497696"/>
            <a:ext cx="2324100" cy="1803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Three sets of ELA standards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Elementary standards for classroom teachers of grades 1 – 6</a:t>
            </a:r>
          </a:p>
          <a:p>
            <a:r>
              <a:rPr lang="en-US" dirty="0" smtClean="0"/>
              <a:t>Middle grade standards for all content area teachers of grades 5 – 8</a:t>
            </a:r>
          </a:p>
          <a:p>
            <a:r>
              <a:rPr lang="en-US" dirty="0" smtClean="0"/>
              <a:t>Middle grade standards for ELA literacy teachers of grades 5 – 8 in departmentalized or specialized teaching positions</a:t>
            </a:r>
          </a:p>
          <a:p>
            <a:r>
              <a:rPr lang="en-US" dirty="0" smtClean="0"/>
              <a:t>See sample matrices on IRC conference website.</a:t>
            </a:r>
            <a:endParaRPr lang="en-US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Middle School ELA Endorsement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New endorsement for middle grade teachers of students in grades 5 – 8 across and within middle grade instructional teams</a:t>
            </a:r>
          </a:p>
          <a:p>
            <a:r>
              <a:rPr lang="en-US" dirty="0" smtClean="0"/>
              <a:t>Teachers who focus specifically on instruction and curriculum for reading, writing, listening, speaking, viewing and presenting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89024" y="2038324"/>
            <a:ext cx="7272339" cy="4087839"/>
          </a:xfrm>
        </p:spPr>
        <p:txBody>
          <a:bodyPr/>
          <a:lstStyle/>
          <a:p>
            <a:r>
              <a:rPr lang="en-US" dirty="0" smtClean="0"/>
              <a:t>Teachers who specifically address meeting the needs of diverse student learners and providing support to those who struggle with literacy</a:t>
            </a:r>
          </a:p>
          <a:p>
            <a:r>
              <a:rPr lang="en-US" dirty="0" smtClean="0"/>
              <a:t>24 hour middle grades endorsement required that includes a content and grade level specific middle school ELA methods course – and course work to meet the standards including  reading, writing, adolescent literature &amp; literacy assessment.</a:t>
            </a:r>
          </a:p>
          <a:p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4577" y="274637"/>
            <a:ext cx="4808729" cy="14512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64279" y="274637"/>
            <a:ext cx="5597084" cy="1339009"/>
          </a:xfrm>
        </p:spPr>
        <p:txBody>
          <a:bodyPr/>
          <a:lstStyle/>
          <a:p>
            <a:r>
              <a:rPr lang="en-US" dirty="0" smtClean="0"/>
              <a:t>Organization of ELA teaching standards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charset="2"/>
              <a:buChar char="§"/>
            </a:pPr>
            <a:r>
              <a:rPr lang="en-US" sz="3200" dirty="0" smtClean="0"/>
              <a:t>Teacher outcome based</a:t>
            </a:r>
          </a:p>
          <a:p>
            <a:pPr>
              <a:buFont typeface="Wingdings" charset="2"/>
              <a:buChar char="§"/>
            </a:pPr>
            <a:r>
              <a:rPr lang="en-US" sz="3200" dirty="0" smtClean="0"/>
              <a:t>Six basic categories in all three sets of standards</a:t>
            </a:r>
          </a:p>
          <a:p>
            <a:pPr>
              <a:buFont typeface="Wingdings" charset="2"/>
              <a:buChar char="§"/>
            </a:pPr>
            <a:r>
              <a:rPr lang="en-US" sz="3200" dirty="0" smtClean="0"/>
              <a:t>All three sets of standards address teachers’ roles and responsibilities with regard to teaching ALL students to be literate within their focus or disciplinary curricula.</a:t>
            </a:r>
          </a:p>
          <a:p>
            <a:endParaRPr lang="en-US" sz="3200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908" y="140073"/>
            <a:ext cx="2506372" cy="16618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Tradition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Tradition">
      <a:majorFont>
        <a:latin typeface="Candara"/>
        <a:ea typeface=""/>
        <a:cs typeface=""/>
        <a:font script="Jpan" typeface="メイリオ"/>
      </a:majorFont>
      <a:minorFont>
        <a:latin typeface="Candara"/>
        <a:ea typeface=""/>
        <a:cs typeface=""/>
        <a:font script="Jpan" typeface="メイリオ"/>
      </a:minorFont>
    </a:fontScheme>
    <a:fmtScheme name="Tradition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150000"/>
              </a:schemeClr>
              <a:schemeClr val="phClr">
                <a:tint val="90000"/>
                <a:satMod val="30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10000"/>
                <a:satMod val="150000"/>
              </a:schemeClr>
              <a:schemeClr val="phClr">
                <a:tint val="90000"/>
                <a:satMod val="300000"/>
              </a:schemeClr>
            </a:duotone>
          </a:blip>
          <a:stretch/>
        </a:blipFill>
      </a:fillStyleLst>
      <a:lnStyleLst>
        <a:ln w="1587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38100" cap="flat" cmpd="sng" algn="ctr">
          <a:solidFill>
            <a:schemeClr val="phClr">
              <a:shade val="90000"/>
            </a:schemeClr>
          </a:solidFill>
          <a:prstDash val="solid"/>
          <a:miter/>
        </a:ln>
        <a:ln w="76200" cap="flat" cmpd="dbl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>
            <a:innerShdw blurRad="127000">
              <a:srgbClr val="FFFFFF">
                <a:alpha val="35000"/>
              </a:srgbClr>
            </a:innerShdw>
          </a:effectLst>
          <a:scene3d>
            <a:camera prst="orthographicFront">
              <a:rot lat="0" lon="0" rev="0"/>
            </a:camera>
            <a:lightRig rig="chilly" dir="tl">
              <a:rot lat="0" lon="0" rev="5400000"/>
            </a:lightRig>
          </a:scene3d>
          <a:sp3d prstMaterial="softEdge">
            <a:bevelT w="0" h="0"/>
          </a:sp3d>
        </a:effectStyle>
        <a:effectStyle>
          <a:effectLst>
            <a:outerShdw blurRad="63500" dist="25400" dir="5400000" algn="br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3600000"/>
            </a:lightRig>
          </a:scene3d>
          <a:sp3d>
            <a:bevelT w="889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3">
            <a:duotone>
              <a:schemeClr val="phClr">
                <a:shade val="10000"/>
                <a:satMod val="175000"/>
              </a:schemeClr>
              <a:schemeClr val="phClr">
                <a:satMod val="3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Tradition.thmx</Template>
  <TotalTime>182</TotalTime>
  <Words>815</Words>
  <Application>Microsoft Macintosh PowerPoint</Application>
  <PresentationFormat>On-screen Show (4:3)</PresentationFormat>
  <Paragraphs>68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Tradition</vt:lpstr>
      <vt:lpstr>      Higher Education Program Redesign:        New General ISBE Standards for Elementary and Middle School Literacy    IRC  Thursday, Oct. 2nd 9:15 – 10:15 Lincoln Bond</vt:lpstr>
      <vt:lpstr>PowerPoint Presentation</vt:lpstr>
      <vt:lpstr>Background</vt:lpstr>
      <vt:lpstr>Foundation for ELA Standards</vt:lpstr>
      <vt:lpstr>Proper Perspective</vt:lpstr>
      <vt:lpstr>Three sets of ELA standards</vt:lpstr>
      <vt:lpstr>Middle School ELA Endorsement</vt:lpstr>
      <vt:lpstr>PowerPoint Presentation</vt:lpstr>
      <vt:lpstr>Organization of ELA teaching standards</vt:lpstr>
      <vt:lpstr>Structure of the Standards</vt:lpstr>
      <vt:lpstr> </vt:lpstr>
      <vt:lpstr>Structure, cont. </vt:lpstr>
      <vt:lpstr>ISBE New Program Deadline</vt:lpstr>
      <vt:lpstr>Questions?</vt:lpstr>
      <vt:lpstr>Contact Us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Jane Hunt</dc:creator>
  <cp:lastModifiedBy>Jane Hunt</cp:lastModifiedBy>
  <cp:revision>41</cp:revision>
  <dcterms:created xsi:type="dcterms:W3CDTF">2014-09-30T21:40:32Z</dcterms:created>
  <dcterms:modified xsi:type="dcterms:W3CDTF">2014-10-02T03:12:15Z</dcterms:modified>
</cp:coreProperties>
</file>